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9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7138" autoAdjust="0"/>
  </p:normalViewPr>
  <p:slideViewPr>
    <p:cSldViewPr snapToGrid="0" snapToObjects="1">
      <p:cViewPr>
        <p:scale>
          <a:sx n="73" d="100"/>
          <a:sy n="73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9BD60-4043-41CB-BB26-8B86718DD6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5E3AF47-EDCF-4F7A-9099-7EAF926CB5CC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Release 1</a:t>
          </a:r>
          <a:endParaRPr lang="en-IN" dirty="0"/>
        </a:p>
      </dgm:t>
    </dgm:pt>
    <dgm:pt modelId="{83FF45D1-F1B0-4DCE-8D1B-BE7B7C71827F}" type="parTrans" cxnId="{DFD49DA2-16E7-4953-8C17-D0017061DAE1}">
      <dgm:prSet/>
      <dgm:spPr/>
      <dgm:t>
        <a:bodyPr/>
        <a:lstStyle/>
        <a:p>
          <a:endParaRPr lang="en-IN"/>
        </a:p>
      </dgm:t>
    </dgm:pt>
    <dgm:pt modelId="{6A4D1554-DEE0-4EFD-80BB-31B0A6764165}" type="sibTrans" cxnId="{DFD49DA2-16E7-4953-8C17-D0017061DAE1}">
      <dgm:prSet/>
      <dgm:spPr/>
      <dgm:t>
        <a:bodyPr/>
        <a:lstStyle/>
        <a:p>
          <a:endParaRPr lang="en-IN"/>
        </a:p>
      </dgm:t>
    </dgm:pt>
    <dgm:pt modelId="{BDC19D9F-241E-4D3B-89F5-F9DDF1E40498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Release 2</a:t>
          </a:r>
          <a:endParaRPr lang="en-IN" dirty="0"/>
        </a:p>
      </dgm:t>
    </dgm:pt>
    <dgm:pt modelId="{E2BF87FD-EF44-46E7-B922-F668E72DFB8D}" type="parTrans" cxnId="{3CF72574-B1EE-4F1D-A615-1658C331E477}">
      <dgm:prSet/>
      <dgm:spPr/>
      <dgm:t>
        <a:bodyPr/>
        <a:lstStyle/>
        <a:p>
          <a:endParaRPr lang="en-IN"/>
        </a:p>
      </dgm:t>
    </dgm:pt>
    <dgm:pt modelId="{B81F078B-20DC-4091-A038-B6443F2B3827}" type="sibTrans" cxnId="{3CF72574-B1EE-4F1D-A615-1658C331E477}">
      <dgm:prSet/>
      <dgm:spPr/>
      <dgm:t>
        <a:bodyPr/>
        <a:lstStyle/>
        <a:p>
          <a:endParaRPr lang="en-IN"/>
        </a:p>
      </dgm:t>
    </dgm:pt>
    <dgm:pt modelId="{908DFACC-F12E-4232-9770-52682BD015B4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Release 3</a:t>
          </a:r>
          <a:endParaRPr lang="en-IN" dirty="0"/>
        </a:p>
      </dgm:t>
    </dgm:pt>
    <dgm:pt modelId="{859487A2-A3C4-4C52-A92D-708B95129C99}" type="parTrans" cxnId="{9751111C-B7A8-4252-B9BA-373E874128EE}">
      <dgm:prSet/>
      <dgm:spPr/>
      <dgm:t>
        <a:bodyPr/>
        <a:lstStyle/>
        <a:p>
          <a:endParaRPr lang="en-IN"/>
        </a:p>
      </dgm:t>
    </dgm:pt>
    <dgm:pt modelId="{1D186D4F-CA14-4E36-B3AE-E4C8C2DBAFF3}" type="sibTrans" cxnId="{9751111C-B7A8-4252-B9BA-373E874128EE}">
      <dgm:prSet/>
      <dgm:spPr/>
      <dgm:t>
        <a:bodyPr/>
        <a:lstStyle/>
        <a:p>
          <a:endParaRPr lang="en-IN"/>
        </a:p>
      </dgm:t>
    </dgm:pt>
    <dgm:pt modelId="{18E54368-7504-44BB-AD68-E3379B2D1F1E}" type="pres">
      <dgm:prSet presAssocID="{16F9BD60-4043-41CB-BB26-8B86718DD642}" presName="CompostProcess" presStyleCnt="0">
        <dgm:presLayoutVars>
          <dgm:dir/>
          <dgm:resizeHandles val="exact"/>
        </dgm:presLayoutVars>
      </dgm:prSet>
      <dgm:spPr/>
    </dgm:pt>
    <dgm:pt modelId="{B7495371-716B-4477-8A2A-4042D9AF2CAA}" type="pres">
      <dgm:prSet presAssocID="{16F9BD60-4043-41CB-BB26-8B86718DD642}" presName="arrow" presStyleLbl="bgShp" presStyleIdx="0" presStyleCnt="1"/>
      <dgm:spPr/>
    </dgm:pt>
    <dgm:pt modelId="{7EEA7DFD-2CBB-4936-A55A-6B65E721350C}" type="pres">
      <dgm:prSet presAssocID="{16F9BD60-4043-41CB-BB26-8B86718DD642}" presName="linearProcess" presStyleCnt="0"/>
      <dgm:spPr/>
    </dgm:pt>
    <dgm:pt modelId="{2EAC398F-DCF8-4F74-8C10-AAE59E1C157D}" type="pres">
      <dgm:prSet presAssocID="{E5E3AF47-EDCF-4F7A-9099-7EAF926CB5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9DFBD-CEF9-4BF5-BC71-146C9AF135BF}" type="pres">
      <dgm:prSet presAssocID="{6A4D1554-DEE0-4EFD-80BB-31B0A6764165}" presName="sibTrans" presStyleCnt="0"/>
      <dgm:spPr/>
    </dgm:pt>
    <dgm:pt modelId="{40746944-F4E5-4E2E-9708-D60C62F9201F}" type="pres">
      <dgm:prSet presAssocID="{BDC19D9F-241E-4D3B-89F5-F9DDF1E4049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35C386-F71A-465B-B173-65858E63B725}" type="pres">
      <dgm:prSet presAssocID="{B81F078B-20DC-4091-A038-B6443F2B3827}" presName="sibTrans" presStyleCnt="0"/>
      <dgm:spPr/>
    </dgm:pt>
    <dgm:pt modelId="{2177227C-E593-48F0-9AA9-CC99D8B3E2E1}" type="pres">
      <dgm:prSet presAssocID="{908DFACC-F12E-4232-9770-52682BD015B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971E42-5C3E-41AC-9028-D6617EF487B2}" type="presOf" srcId="{BDC19D9F-241E-4D3B-89F5-F9DDF1E40498}" destId="{40746944-F4E5-4E2E-9708-D60C62F9201F}" srcOrd="0" destOrd="0" presId="urn:microsoft.com/office/officeart/2005/8/layout/hProcess9"/>
    <dgm:cxn modelId="{DFD49DA2-16E7-4953-8C17-D0017061DAE1}" srcId="{16F9BD60-4043-41CB-BB26-8B86718DD642}" destId="{E5E3AF47-EDCF-4F7A-9099-7EAF926CB5CC}" srcOrd="0" destOrd="0" parTransId="{83FF45D1-F1B0-4DCE-8D1B-BE7B7C71827F}" sibTransId="{6A4D1554-DEE0-4EFD-80BB-31B0A6764165}"/>
    <dgm:cxn modelId="{9751111C-B7A8-4252-B9BA-373E874128EE}" srcId="{16F9BD60-4043-41CB-BB26-8B86718DD642}" destId="{908DFACC-F12E-4232-9770-52682BD015B4}" srcOrd="2" destOrd="0" parTransId="{859487A2-A3C4-4C52-A92D-708B95129C99}" sibTransId="{1D186D4F-CA14-4E36-B3AE-E4C8C2DBAFF3}"/>
    <dgm:cxn modelId="{F3F76147-6038-400A-9931-F0C3A0166D60}" type="presOf" srcId="{E5E3AF47-EDCF-4F7A-9099-7EAF926CB5CC}" destId="{2EAC398F-DCF8-4F74-8C10-AAE59E1C157D}" srcOrd="0" destOrd="0" presId="urn:microsoft.com/office/officeart/2005/8/layout/hProcess9"/>
    <dgm:cxn modelId="{E1320B54-8BB7-4B29-A5A7-3440947E0035}" type="presOf" srcId="{908DFACC-F12E-4232-9770-52682BD015B4}" destId="{2177227C-E593-48F0-9AA9-CC99D8B3E2E1}" srcOrd="0" destOrd="0" presId="urn:microsoft.com/office/officeart/2005/8/layout/hProcess9"/>
    <dgm:cxn modelId="{09CB9B6B-4D73-45E0-A662-47E7803C6A83}" type="presOf" srcId="{16F9BD60-4043-41CB-BB26-8B86718DD642}" destId="{18E54368-7504-44BB-AD68-E3379B2D1F1E}" srcOrd="0" destOrd="0" presId="urn:microsoft.com/office/officeart/2005/8/layout/hProcess9"/>
    <dgm:cxn modelId="{3CF72574-B1EE-4F1D-A615-1658C331E477}" srcId="{16F9BD60-4043-41CB-BB26-8B86718DD642}" destId="{BDC19D9F-241E-4D3B-89F5-F9DDF1E40498}" srcOrd="1" destOrd="0" parTransId="{E2BF87FD-EF44-46E7-B922-F668E72DFB8D}" sibTransId="{B81F078B-20DC-4091-A038-B6443F2B3827}"/>
    <dgm:cxn modelId="{05BD90B7-0432-4AE7-A7A2-68D416C1DC1B}" type="presParOf" srcId="{18E54368-7504-44BB-AD68-E3379B2D1F1E}" destId="{B7495371-716B-4477-8A2A-4042D9AF2CAA}" srcOrd="0" destOrd="0" presId="urn:microsoft.com/office/officeart/2005/8/layout/hProcess9"/>
    <dgm:cxn modelId="{E91A498F-3BC1-4D9A-B93D-BF24CF3DF647}" type="presParOf" srcId="{18E54368-7504-44BB-AD68-E3379B2D1F1E}" destId="{7EEA7DFD-2CBB-4936-A55A-6B65E721350C}" srcOrd="1" destOrd="0" presId="urn:microsoft.com/office/officeart/2005/8/layout/hProcess9"/>
    <dgm:cxn modelId="{F0027687-3C23-40FF-A289-293AAD4F250F}" type="presParOf" srcId="{7EEA7DFD-2CBB-4936-A55A-6B65E721350C}" destId="{2EAC398F-DCF8-4F74-8C10-AAE59E1C157D}" srcOrd="0" destOrd="0" presId="urn:microsoft.com/office/officeart/2005/8/layout/hProcess9"/>
    <dgm:cxn modelId="{A09EFB89-2CF1-44B2-8957-8B110264E0E4}" type="presParOf" srcId="{7EEA7DFD-2CBB-4936-A55A-6B65E721350C}" destId="{7B49DFBD-CEF9-4BF5-BC71-146C9AF135BF}" srcOrd="1" destOrd="0" presId="urn:microsoft.com/office/officeart/2005/8/layout/hProcess9"/>
    <dgm:cxn modelId="{ADB10C2C-4D25-426E-A044-4607D3ACE43C}" type="presParOf" srcId="{7EEA7DFD-2CBB-4936-A55A-6B65E721350C}" destId="{40746944-F4E5-4E2E-9708-D60C62F9201F}" srcOrd="2" destOrd="0" presId="urn:microsoft.com/office/officeart/2005/8/layout/hProcess9"/>
    <dgm:cxn modelId="{D27B0475-BC1C-4882-AF28-B4437E3536AF}" type="presParOf" srcId="{7EEA7DFD-2CBB-4936-A55A-6B65E721350C}" destId="{CB35C386-F71A-465B-B173-65858E63B725}" srcOrd="3" destOrd="0" presId="urn:microsoft.com/office/officeart/2005/8/layout/hProcess9"/>
    <dgm:cxn modelId="{76CB13FD-9528-48B4-9164-C5857516049E}" type="presParOf" srcId="{7EEA7DFD-2CBB-4936-A55A-6B65E721350C}" destId="{2177227C-E593-48F0-9AA9-CC99D8B3E2E1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95371-716B-4477-8A2A-4042D9AF2CAA}">
      <dsp:nvSpPr>
        <dsp:cNvPr id="0" name=""/>
        <dsp:cNvSpPr/>
      </dsp:nvSpPr>
      <dsp:spPr>
        <a:xfrm>
          <a:off x="277205" y="0"/>
          <a:ext cx="3141661" cy="9518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C398F-DCF8-4F74-8C10-AAE59E1C157D}">
      <dsp:nvSpPr>
        <dsp:cNvPr id="0" name=""/>
        <dsp:cNvSpPr/>
      </dsp:nvSpPr>
      <dsp:spPr>
        <a:xfrm>
          <a:off x="125247" y="285564"/>
          <a:ext cx="1108821" cy="380752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Release 1</a:t>
          </a:r>
          <a:endParaRPr lang="en-IN" sz="1500" kern="1200" dirty="0"/>
        </a:p>
      </dsp:txBody>
      <dsp:txXfrm>
        <a:off x="125247" y="285564"/>
        <a:ext cx="1108821" cy="380752"/>
      </dsp:txXfrm>
    </dsp:sp>
    <dsp:sp modelId="{40746944-F4E5-4E2E-9708-D60C62F9201F}">
      <dsp:nvSpPr>
        <dsp:cNvPr id="0" name=""/>
        <dsp:cNvSpPr/>
      </dsp:nvSpPr>
      <dsp:spPr>
        <a:xfrm>
          <a:off x="1293625" y="285564"/>
          <a:ext cx="1108821" cy="380752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Release 2</a:t>
          </a:r>
          <a:endParaRPr lang="en-IN" sz="1500" kern="1200" dirty="0"/>
        </a:p>
      </dsp:txBody>
      <dsp:txXfrm>
        <a:off x="1293625" y="285564"/>
        <a:ext cx="1108821" cy="380752"/>
      </dsp:txXfrm>
    </dsp:sp>
    <dsp:sp modelId="{2177227C-E593-48F0-9AA9-CC99D8B3E2E1}">
      <dsp:nvSpPr>
        <dsp:cNvPr id="0" name=""/>
        <dsp:cNvSpPr/>
      </dsp:nvSpPr>
      <dsp:spPr>
        <a:xfrm>
          <a:off x="2462002" y="285564"/>
          <a:ext cx="1108821" cy="380752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Release 3</a:t>
          </a:r>
          <a:endParaRPr lang="en-IN" sz="1500" kern="1200" dirty="0"/>
        </a:p>
      </dsp:txBody>
      <dsp:txXfrm>
        <a:off x="2462002" y="285564"/>
        <a:ext cx="1108821" cy="380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381C0E-B921-C64C-B644-AA9643139D55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D647DC1-3653-BC42-A75E-DC578CDF4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A9EA1-B831-9C4B-A3BE-E2E91E2A05A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 PIN DPIN concept is complicated</a:t>
            </a:r>
          </a:p>
          <a:p>
            <a:r>
              <a:rPr lang="en-US" dirty="0" smtClean="0"/>
              <a:t>** Provide Usage scenarios for each of these authentication usage</a:t>
            </a:r>
            <a:r>
              <a:rPr lang="en-US" baseline="0" dirty="0" smtClean="0"/>
              <a:t> models</a:t>
            </a:r>
          </a:p>
          <a:p>
            <a:r>
              <a:rPr lang="en-US" baseline="0" dirty="0" smtClean="0"/>
              <a:t>** Guidelines to Migration to UID system from UID.</a:t>
            </a:r>
          </a:p>
          <a:p>
            <a:r>
              <a:rPr lang="en-US" baseline="0" dirty="0" smtClean="0"/>
              <a:t>** Process..</a:t>
            </a:r>
          </a:p>
          <a:p>
            <a:r>
              <a:rPr lang="en-US" baseline="0" dirty="0" smtClean="0"/>
              <a:t>** Independent mechanism for the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agency, to reconcile the actual disbursement and number of authentications provides.</a:t>
            </a:r>
          </a:p>
          <a:p>
            <a:r>
              <a:rPr lang="en-US" baseline="0" dirty="0" smtClean="0"/>
              <a:t>**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A9EA1-B831-9C4B-A3BE-E2E91E2A05A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3594E-22BD-5740-AD6B-7801AB146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C5EF-FDC1-0249-B79E-F4B26D5E0113}" type="datetimeFigureOut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06B35-ACD3-ED46-887B-ED68F199DE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emplate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48" y="6218881"/>
            <a:ext cx="4191000" cy="567705"/>
          </a:xfrm>
          <a:prstGeom prst="rect">
            <a:avLst/>
          </a:prstGeom>
        </p:spPr>
      </p:pic>
      <p:pic>
        <p:nvPicPr>
          <p:cNvPr id="8" name="Picture 7" descr="AADHAR logo HINDI.jpg"/>
          <p:cNvPicPr>
            <a:picLocks noChangeAspect="1"/>
          </p:cNvPicPr>
          <p:nvPr/>
        </p:nvPicPr>
        <p:blipFill>
          <a:blip r:embed="rId15"/>
          <a:srcRect l="6843" t="26618" r="47049" b="26618"/>
          <a:stretch>
            <a:fillRect/>
          </a:stretch>
        </p:blipFill>
        <p:spPr>
          <a:xfrm>
            <a:off x="7593745" y="5883626"/>
            <a:ext cx="1318459" cy="9454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Enrollment to Authentication</a:t>
            </a:r>
            <a:br>
              <a:rPr lang="en-US" b="1" dirty="0" smtClean="0"/>
            </a:br>
            <a:r>
              <a:rPr lang="en-US" b="1" dirty="0" smtClean="0"/>
              <a:t>Client and Station Overview</a:t>
            </a:r>
            <a:br>
              <a:rPr lang="en-US" b="1" dirty="0" smtClean="0"/>
            </a:br>
            <a:r>
              <a:rPr lang="en-US" sz="2800" b="1" dirty="0" smtClean="0"/>
              <a:t>UIDAI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Sanjay Jain</a:t>
            </a:r>
          </a:p>
          <a:p>
            <a:r>
              <a:rPr lang="en-US" dirty="0" smtClean="0"/>
              <a:t>Jagadish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Kit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Suitcase for Carry all sensitive equipments.</a:t>
            </a:r>
          </a:p>
          <a:p>
            <a:r>
              <a:rPr lang="en-US" dirty="0" smtClean="0"/>
              <a:t>Rugged case </a:t>
            </a:r>
          </a:p>
          <a:p>
            <a:r>
              <a:rPr lang="en-US" dirty="0" smtClean="0"/>
              <a:t>Optimized layout for inbox operation.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252"/>
            <a:ext cx="82296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:\2009-10\Scanned\2222\UID 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445" y="3814108"/>
            <a:ext cx="3200400" cy="23251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H:\2009-10\Scanned\2222\UID 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926" y="3899604"/>
            <a:ext cx="4072074" cy="2958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3" descr="H:\2009-10\Scanned\2222\UID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4093" y="871676"/>
            <a:ext cx="4275138" cy="58848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Kit- Preview</a:t>
            </a:r>
            <a:endParaRPr lang="en-US" dirty="0"/>
          </a:p>
        </p:txBody>
      </p:sp>
      <p:pic>
        <p:nvPicPr>
          <p:cNvPr id="4" name="Picture 3" descr="Box2-IntApp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905238" y="1600200"/>
            <a:ext cx="4010025" cy="2828925"/>
          </a:xfrm>
          <a:prstGeom prst="rect">
            <a:avLst/>
          </a:prstGeom>
        </p:spPr>
      </p:pic>
      <p:pic>
        <p:nvPicPr>
          <p:cNvPr id="5" name="Content Placeholder 4" descr="Box1-App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406" y="1417638"/>
            <a:ext cx="3743325" cy="2438400"/>
          </a:xfrm>
          <a:prstGeom prst="rect">
            <a:avLst/>
          </a:prstGeom>
        </p:spPr>
      </p:pic>
      <p:pic>
        <p:nvPicPr>
          <p:cNvPr id="6" name="Picture 5" descr="Box1-Nam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847588" y="3856038"/>
            <a:ext cx="40576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354"/>
            <a:ext cx="8229600" cy="1143000"/>
          </a:xfrm>
        </p:spPr>
        <p:txBody>
          <a:bodyPr/>
          <a:lstStyle/>
          <a:p>
            <a:r>
              <a:rPr lang="en-US" dirty="0" smtClean="0"/>
              <a:t>Enrollment Client 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785938"/>
            <a:ext cx="7772400" cy="2143125"/>
          </a:xfrm>
        </p:spPr>
        <p:txBody>
          <a:bodyPr/>
          <a:lstStyle/>
          <a:p>
            <a:pPr eaLnBrk="1" hangingPunct="1"/>
            <a:r>
              <a:rPr lang="en-US" dirty="0" err="1" smtClean="0"/>
              <a:t>Aadhaar</a:t>
            </a:r>
            <a:r>
              <a:rPr lang="en-US" dirty="0" smtClean="0"/>
              <a:t> Enrolment Client Software</a:t>
            </a:r>
            <a:endParaRPr lang="en-IN" dirty="0" smtClean="0"/>
          </a:p>
        </p:txBody>
      </p:sp>
      <p:sp>
        <p:nvSpPr>
          <p:cNvPr id="1229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IN" dirty="0" smtClean="0">
                <a:solidFill>
                  <a:srgbClr val="898989"/>
                </a:solidFill>
              </a:rPr>
              <a:t>Product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9B61F8-D0E9-49B0-8896-D874C84AB7E8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Enrolment Client Software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sz="2400" dirty="0" smtClean="0"/>
              <a:t>A packaged software product provided by UIDAI – currently in version 1.1</a:t>
            </a:r>
          </a:p>
          <a:p>
            <a:r>
              <a:rPr lang="en-US" sz="2400" dirty="0" smtClean="0"/>
              <a:t>A fully productized approach</a:t>
            </a:r>
          </a:p>
          <a:p>
            <a:pPr lvl="1"/>
            <a:r>
              <a:rPr lang="en-US" sz="2000" dirty="0" smtClean="0"/>
              <a:t>Fully version controlled</a:t>
            </a:r>
          </a:p>
          <a:p>
            <a:pPr lvl="1"/>
            <a:r>
              <a:rPr lang="en-US" sz="2000" dirty="0" smtClean="0"/>
              <a:t>Features mapped to various releases</a:t>
            </a:r>
          </a:p>
          <a:p>
            <a:pPr lvl="1"/>
            <a:r>
              <a:rPr lang="en-US" sz="2000" dirty="0" smtClean="0"/>
              <a:t>Bug fixes and patch releases</a:t>
            </a:r>
          </a:p>
          <a:p>
            <a:pPr lvl="1"/>
            <a:r>
              <a:rPr lang="en-US" sz="2000" dirty="0" smtClean="0"/>
              <a:t>Automatic Updates</a:t>
            </a:r>
          </a:p>
          <a:p>
            <a:pPr lvl="1"/>
            <a:r>
              <a:rPr lang="en-US" sz="2000" dirty="0" smtClean="0"/>
              <a:t>Supported by technical support team</a:t>
            </a:r>
          </a:p>
          <a:p>
            <a:r>
              <a:rPr lang="en-US" sz="2400" dirty="0" smtClean="0"/>
              <a:t>UIDAI will release new versions regularly for continuous update of new features</a:t>
            </a:r>
          </a:p>
          <a:p>
            <a:pPr lvl="1"/>
            <a:r>
              <a:rPr lang="en-US" sz="2000" dirty="0" smtClean="0"/>
              <a:t>Features defined by UIDAI</a:t>
            </a:r>
          </a:p>
          <a:p>
            <a:pPr lvl="1"/>
            <a:r>
              <a:rPr lang="en-US" sz="2000" dirty="0" smtClean="0"/>
              <a:t>Features requested by users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CE7E0-E5EA-4D01-BC11-016F28FE9DE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Lifecycle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CE7E0-E5EA-4D01-BC11-016F28FE9DE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95736" y="4725144"/>
            <a:ext cx="6408712" cy="158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59832" y="2204864"/>
            <a:ext cx="1728192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Product Features, Issues, etc.</a:t>
            </a:r>
            <a:endParaRPr lang="en-IN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11560" y="1772816"/>
            <a:ext cx="1728192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Registrar Users</a:t>
            </a:r>
            <a:endParaRPr lang="en-IN" sz="1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2348880"/>
            <a:ext cx="1728192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UIDAI Team</a:t>
            </a:r>
            <a:endParaRPr lang="en-IN" sz="1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11560" y="3645024"/>
            <a:ext cx="1728192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Other Users</a:t>
            </a:r>
            <a:endParaRPr lang="en-IN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11560" y="2996952"/>
            <a:ext cx="1728192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EA Users</a:t>
            </a:r>
            <a:endParaRPr lang="en-IN" sz="1600" b="1" dirty="0"/>
          </a:p>
        </p:txBody>
      </p:sp>
      <p:cxnSp>
        <p:nvCxnSpPr>
          <p:cNvPr id="15" name="Straight Arrow Connector 14"/>
          <p:cNvCxnSpPr>
            <a:stCxn id="10" idx="3"/>
            <a:endCxn id="8" idx="1"/>
          </p:cNvCxnSpPr>
          <p:nvPr/>
        </p:nvCxnSpPr>
        <p:spPr>
          <a:xfrm>
            <a:off x="2339752" y="1952836"/>
            <a:ext cx="973168" cy="41020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8" idx="2"/>
          </p:cNvCxnSpPr>
          <p:nvPr/>
        </p:nvCxnSpPr>
        <p:spPr>
          <a:xfrm>
            <a:off x="2339752" y="2528900"/>
            <a:ext cx="720080" cy="21602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  <a:endCxn id="8" idx="2"/>
          </p:cNvCxnSpPr>
          <p:nvPr/>
        </p:nvCxnSpPr>
        <p:spPr>
          <a:xfrm flipV="1">
            <a:off x="2339752" y="2744924"/>
            <a:ext cx="720080" cy="43204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8" idx="3"/>
          </p:cNvCxnSpPr>
          <p:nvPr/>
        </p:nvCxnSpPr>
        <p:spPr>
          <a:xfrm flipV="1">
            <a:off x="2339752" y="3126804"/>
            <a:ext cx="973168" cy="69824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t2.gstatic.com/images?q=tbn:ANd9GcQ-lXDZkoelgN4PsBtO_LBVHO7WnRLN8JDUbpN4cAkxSY9Kk94&amp;t=1&amp;usg=__PL2du3sr5nj8Ays4dIgNCnYOHv8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04205"/>
            <a:ext cx="720080" cy="720081"/>
          </a:xfrm>
          <a:prstGeom prst="rect">
            <a:avLst/>
          </a:prstGeom>
          <a:noFill/>
        </p:spPr>
      </p:pic>
      <p:graphicFrame>
        <p:nvGraphicFramePr>
          <p:cNvPr id="30" name="Diagram 29"/>
          <p:cNvGraphicFramePr/>
          <p:nvPr/>
        </p:nvGraphicFramePr>
        <p:xfrm>
          <a:off x="4716016" y="2276872"/>
          <a:ext cx="3696072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427984" y="162880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Product management team creates release plan which continuously updated</a:t>
            </a:r>
            <a:endParaRPr lang="en-IN" sz="1600" dirty="0">
              <a:latin typeface="+mj-l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2987824" y="2996952"/>
            <a:ext cx="2376264" cy="165618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004048" y="3068960"/>
            <a:ext cx="1728192" cy="158417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6552220" y="3609020"/>
            <a:ext cx="1728192" cy="50405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43608" y="456138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Version Tree</a:t>
            </a:r>
            <a:endParaRPr lang="en-IN" sz="1400" b="1" dirty="0">
              <a:latin typeface="+mj-lt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2843808" y="4725144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4932040" y="4725144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020272" y="4725144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987824" y="4725144"/>
            <a:ext cx="1368152" cy="504056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563888" y="522920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Bug fixes released as patches and reconciled to main version branch on a continuous basis</a:t>
            </a:r>
            <a:endParaRPr lang="en-IN" sz="1400" b="1" dirty="0">
              <a:latin typeface="+mj-l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076056" y="4725144"/>
            <a:ext cx="1368152" cy="504056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164288" y="4725144"/>
            <a:ext cx="1368152" cy="504056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Enrolment Process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2786050" y="1500175"/>
            <a:ext cx="3086122" cy="1600211"/>
            <a:chOff x="2786050" y="1500175"/>
            <a:chExt cx="3086122" cy="1600211"/>
          </a:xfrm>
        </p:grpSpPr>
        <p:sp>
          <p:nvSpPr>
            <p:cNvPr id="17" name="Rectangle 16"/>
            <p:cNvSpPr/>
            <p:nvPr/>
          </p:nvSpPr>
          <p:spPr>
            <a:xfrm>
              <a:off x="2786050" y="1500175"/>
              <a:ext cx="3086122" cy="160021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3871908" y="1557325"/>
              <a:ext cx="685805" cy="685805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CIDR</a:t>
              </a:r>
              <a:endParaRPr lang="en-IN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57488" y="2814634"/>
              <a:ext cx="2843233" cy="1857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Enrolment Service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57488" y="2285993"/>
              <a:ext cx="1000132" cy="5286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Biometric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De-duplication</a:t>
              </a:r>
              <a:endParaRPr lang="en-IN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9058" y="2285993"/>
              <a:ext cx="842968" cy="5286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UID Assignment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14889" y="2285993"/>
              <a:ext cx="900119" cy="5286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Letter Delivery &amp; Verification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57488" y="2285992"/>
              <a:ext cx="1000132" cy="5286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Biometric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De-duplication</a:t>
              </a:r>
              <a:endParaRPr lang="en-IN" sz="105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29058" y="2285992"/>
              <a:ext cx="842968" cy="5286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UID Assignment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57158" y="3429000"/>
            <a:ext cx="207170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Registrar</a:t>
            </a:r>
            <a:endParaRPr lang="en-IN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282" y="5625104"/>
            <a:ext cx="565404" cy="66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857760"/>
            <a:ext cx="177736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6858016" y="3071810"/>
            <a:ext cx="128588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Logistics Partner </a:t>
            </a:r>
          </a:p>
          <a:p>
            <a:pPr algn="ctr"/>
            <a:r>
              <a:rPr lang="en-US" sz="1400" dirty="0" smtClean="0"/>
              <a:t>(India Post)</a:t>
            </a:r>
            <a:endParaRPr lang="en-IN" sz="1400" dirty="0"/>
          </a:p>
        </p:txBody>
      </p:sp>
      <p:sp>
        <p:nvSpPr>
          <p:cNvPr id="16" name="Rectangle 15"/>
          <p:cNvSpPr/>
          <p:nvPr/>
        </p:nvSpPr>
        <p:spPr>
          <a:xfrm>
            <a:off x="6715140" y="5500702"/>
            <a:ext cx="107157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Customer Contact Center </a:t>
            </a:r>
            <a:endParaRPr lang="en-IN" sz="1400" dirty="0"/>
          </a:p>
        </p:txBody>
      </p:sp>
      <p:cxnSp>
        <p:nvCxnSpPr>
          <p:cNvPr id="22" name="Curved Connector 21"/>
          <p:cNvCxnSpPr>
            <a:stCxn id="1027" idx="3"/>
            <a:endCxn id="16" idx="1"/>
          </p:cNvCxnSpPr>
          <p:nvPr/>
        </p:nvCxnSpPr>
        <p:spPr>
          <a:xfrm flipV="1">
            <a:off x="4357686" y="5929330"/>
            <a:ext cx="2357454" cy="26482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028" idx="1"/>
            <a:endCxn id="12" idx="2"/>
          </p:cNvCxnSpPr>
          <p:nvPr/>
        </p:nvCxnSpPr>
        <p:spPr>
          <a:xfrm rot="10800000">
            <a:off x="1393010" y="4071942"/>
            <a:ext cx="392909" cy="1428756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3643306" y="3714752"/>
            <a:ext cx="3214710" cy="1214446"/>
          </a:xfrm>
          <a:prstGeom prst="curvedConnector3">
            <a:avLst>
              <a:gd name="adj1" fmla="val 50000"/>
            </a:avLst>
          </a:prstGeom>
          <a:ln w="19050"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14876" y="5825985"/>
            <a:ext cx="10775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Information/</a:t>
            </a:r>
          </a:p>
          <a:p>
            <a:pPr algn="ctr"/>
            <a:r>
              <a:rPr lang="en-US" sz="1000" dirty="0" smtClean="0"/>
              <a:t>Issue resolution</a:t>
            </a:r>
            <a:endParaRPr lang="en-IN" sz="1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4143380"/>
            <a:ext cx="3762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4143372" y="4435626"/>
            <a:ext cx="9286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(Option A)</a:t>
            </a:r>
          </a:p>
          <a:p>
            <a:pPr algn="ctr"/>
            <a:r>
              <a:rPr lang="en-US" sz="1000" dirty="0" smtClean="0"/>
              <a:t>Enrolment Data</a:t>
            </a:r>
          </a:p>
          <a:p>
            <a:pPr algn="ctr"/>
            <a:r>
              <a:rPr lang="en-US" sz="1000" dirty="0" smtClean="0"/>
              <a:t> to CIDR</a:t>
            </a:r>
          </a:p>
        </p:txBody>
      </p:sp>
      <p:cxnSp>
        <p:nvCxnSpPr>
          <p:cNvPr id="45" name="Curved Connector 44"/>
          <p:cNvCxnSpPr>
            <a:stCxn id="12" idx="0"/>
          </p:cNvCxnSpPr>
          <p:nvPr/>
        </p:nvCxnSpPr>
        <p:spPr>
          <a:xfrm rot="5400000" flipH="1" flipV="1">
            <a:off x="1696620" y="2339571"/>
            <a:ext cx="785818" cy="1393041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4348" y="4357694"/>
            <a:ext cx="107157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(Option B)</a:t>
            </a:r>
          </a:p>
          <a:p>
            <a:pPr algn="ctr"/>
            <a:r>
              <a:rPr lang="en-US" sz="1000" dirty="0" smtClean="0"/>
              <a:t>Enrolment Data</a:t>
            </a:r>
          </a:p>
          <a:p>
            <a:pPr algn="ctr"/>
            <a:r>
              <a:rPr lang="en-US" sz="1000" dirty="0" smtClean="0"/>
              <a:t> to CIDR </a:t>
            </a:r>
          </a:p>
        </p:txBody>
      </p:sp>
      <p:cxnSp>
        <p:nvCxnSpPr>
          <p:cNvPr id="59" name="Curved Connector 44"/>
          <p:cNvCxnSpPr/>
          <p:nvPr/>
        </p:nvCxnSpPr>
        <p:spPr>
          <a:xfrm rot="10800000">
            <a:off x="5857884" y="3000372"/>
            <a:ext cx="1500196" cy="392907"/>
          </a:xfrm>
          <a:prstGeom prst="curvedConnector3">
            <a:avLst>
              <a:gd name="adj1" fmla="val 67928"/>
            </a:avLst>
          </a:prstGeom>
          <a:ln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17" idx="3"/>
            <a:endCxn id="15" idx="0"/>
          </p:cNvCxnSpPr>
          <p:nvPr/>
        </p:nvCxnSpPr>
        <p:spPr>
          <a:xfrm>
            <a:off x="5872172" y="2300281"/>
            <a:ext cx="1628786" cy="771529"/>
          </a:xfrm>
          <a:prstGeom prst="curvedConnector2">
            <a:avLst/>
          </a:prstGeom>
          <a:ln w="19050"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69"/>
          <p:cNvCxnSpPr>
            <a:stCxn id="15" idx="2"/>
          </p:cNvCxnSpPr>
          <p:nvPr/>
        </p:nvCxnSpPr>
        <p:spPr>
          <a:xfrm rot="5400000">
            <a:off x="5072066" y="3214686"/>
            <a:ext cx="1643074" cy="3214710"/>
          </a:xfrm>
          <a:prstGeom prst="curvedConnector2">
            <a:avLst/>
          </a:prstGeom>
          <a:ln w="19050"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976826"/>
            <a:ext cx="319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TextBox 85"/>
          <p:cNvSpPr txBox="1"/>
          <p:nvPr/>
        </p:nvSpPr>
        <p:spPr>
          <a:xfrm>
            <a:off x="6500826" y="4600526"/>
            <a:ext cx="11689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/>
              <a:t>Aadhaar</a:t>
            </a:r>
            <a:r>
              <a:rPr lang="en-US" sz="1000" dirty="0" smtClean="0"/>
              <a:t> letter or </a:t>
            </a:r>
          </a:p>
          <a:p>
            <a:pPr algn="ctr"/>
            <a:r>
              <a:rPr lang="en-US" sz="1000" dirty="0" smtClean="0"/>
              <a:t>Rejection letter</a:t>
            </a:r>
          </a:p>
        </p:txBody>
      </p:sp>
      <p:cxnSp>
        <p:nvCxnSpPr>
          <p:cNvPr id="87" name="Curved Connector 69"/>
          <p:cNvCxnSpPr>
            <a:stCxn id="17" idx="2"/>
            <a:endCxn id="12" idx="3"/>
          </p:cNvCxnSpPr>
          <p:nvPr/>
        </p:nvCxnSpPr>
        <p:spPr>
          <a:xfrm rot="5400000">
            <a:off x="3053944" y="2475303"/>
            <a:ext cx="650085" cy="1900251"/>
          </a:xfrm>
          <a:prstGeom prst="curvedConnector2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928926" y="3357562"/>
            <a:ext cx="12105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/>
              <a:t>Aadhaar</a:t>
            </a:r>
            <a:r>
              <a:rPr lang="en-US" sz="1000" dirty="0" smtClean="0"/>
              <a:t> Number</a:t>
            </a:r>
          </a:p>
          <a:p>
            <a:pPr algn="ctr"/>
            <a:r>
              <a:rPr lang="en-US" sz="1000" dirty="0" smtClean="0"/>
              <a:t>And rejection data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6365" y="5643578"/>
            <a:ext cx="94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+mn-lt"/>
              </a:rPr>
              <a:t>Enrolment</a:t>
            </a:r>
          </a:p>
          <a:p>
            <a:pPr algn="r"/>
            <a:r>
              <a:rPr lang="en-US" sz="1400" dirty="0" smtClean="0">
                <a:latin typeface="+mn-lt"/>
              </a:rPr>
              <a:t>Agency</a:t>
            </a:r>
            <a:endParaRPr lang="en-IN" sz="1400" dirty="0">
              <a:latin typeface="+mn-lt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10800000" flipV="1">
            <a:off x="3357554" y="3143248"/>
            <a:ext cx="1785950" cy="1714512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928794" y="1885882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Enrolment</a:t>
            </a:r>
          </a:p>
          <a:p>
            <a:pPr algn="r"/>
            <a:r>
              <a:rPr lang="en-US" sz="1000" dirty="0" smtClean="0"/>
              <a:t>Processing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786182" y="3714752"/>
            <a:ext cx="107157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Automatic Synch (software/data)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00298" y="4457650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 Capture</a:t>
            </a:r>
          </a:p>
        </p:txBody>
      </p:sp>
      <p:sp>
        <p:nvSpPr>
          <p:cNvPr id="47" name="Oval 46"/>
          <p:cNvSpPr/>
          <p:nvPr/>
        </p:nvSpPr>
        <p:spPr>
          <a:xfrm>
            <a:off x="2214546" y="4500570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n-IN" sz="1600" b="1" dirty="0"/>
          </a:p>
        </p:txBody>
      </p:sp>
      <p:sp>
        <p:nvSpPr>
          <p:cNvPr id="49" name="Oval 48"/>
          <p:cNvSpPr/>
          <p:nvPr/>
        </p:nvSpPr>
        <p:spPr>
          <a:xfrm>
            <a:off x="500034" y="4500570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IN" sz="1600" b="1" dirty="0"/>
          </a:p>
        </p:txBody>
      </p:sp>
      <p:sp>
        <p:nvSpPr>
          <p:cNvPr id="51" name="Oval 50"/>
          <p:cNvSpPr/>
          <p:nvPr/>
        </p:nvSpPr>
        <p:spPr>
          <a:xfrm>
            <a:off x="1714480" y="1939814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3</a:t>
            </a:r>
            <a:endParaRPr lang="en-IN" sz="1600" b="1" dirty="0"/>
          </a:p>
        </p:txBody>
      </p:sp>
      <p:sp>
        <p:nvSpPr>
          <p:cNvPr id="52" name="Oval 51"/>
          <p:cNvSpPr/>
          <p:nvPr/>
        </p:nvSpPr>
        <p:spPr>
          <a:xfrm>
            <a:off x="4000496" y="4643446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IN" sz="1600" b="1" dirty="0"/>
          </a:p>
        </p:txBody>
      </p:sp>
      <p:sp>
        <p:nvSpPr>
          <p:cNvPr id="53" name="Oval 52"/>
          <p:cNvSpPr/>
          <p:nvPr/>
        </p:nvSpPr>
        <p:spPr>
          <a:xfrm>
            <a:off x="2714612" y="335756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4</a:t>
            </a:r>
            <a:endParaRPr lang="en-IN" sz="1600" b="1" dirty="0"/>
          </a:p>
        </p:txBody>
      </p:sp>
      <p:sp>
        <p:nvSpPr>
          <p:cNvPr id="54" name="Oval 53"/>
          <p:cNvSpPr/>
          <p:nvPr/>
        </p:nvSpPr>
        <p:spPr>
          <a:xfrm>
            <a:off x="6286512" y="4643446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5</a:t>
            </a:r>
            <a:endParaRPr lang="en-IN" sz="1600" b="1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CE7E0-E5EA-4D01-BC11-016F28FE9DE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 animBg="1"/>
      <p:bldP spid="86" grpId="0" animBg="1"/>
      <p:bldP spid="112" grpId="0" animBg="1"/>
      <p:bldP spid="112" grpId="1" animBg="1"/>
      <p:bldP spid="47" grpId="0" animBg="1"/>
      <p:bldP spid="49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Enrolment Client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14908"/>
          </a:xfrm>
        </p:spPr>
        <p:txBody>
          <a:bodyPr>
            <a:normAutofit/>
          </a:bodyPr>
          <a:lstStyle/>
          <a:p>
            <a:r>
              <a:rPr lang="en-IN" sz="2000" dirty="0" smtClean="0"/>
              <a:t>User Authentication</a:t>
            </a:r>
          </a:p>
          <a:p>
            <a:pPr lvl="1"/>
            <a:r>
              <a:rPr lang="en-IN" sz="1600" dirty="0" smtClean="0"/>
              <a:t>Role based user authentication and authorization</a:t>
            </a:r>
          </a:p>
          <a:p>
            <a:pPr lvl="1"/>
            <a:r>
              <a:rPr lang="en-IN" sz="1600" dirty="0" smtClean="0"/>
              <a:t>Application specific login. Users must be pre-registered with CIDR</a:t>
            </a:r>
            <a:endParaRPr lang="en-IN" sz="1600" dirty="0" smtClean="0">
              <a:solidFill>
                <a:srgbClr val="FF0000"/>
              </a:solidFill>
            </a:endParaRPr>
          </a:p>
          <a:p>
            <a:r>
              <a:rPr lang="en-IN" sz="2000" dirty="0" smtClean="0"/>
              <a:t>Pre-Enrolment Support</a:t>
            </a:r>
          </a:p>
          <a:p>
            <a:pPr lvl="1"/>
            <a:r>
              <a:rPr lang="en-IN" sz="1600" dirty="0" smtClean="0"/>
              <a:t>Capability to upload pre-existing electronic demographic data to enrolment client</a:t>
            </a:r>
          </a:p>
          <a:p>
            <a:pPr lvl="1"/>
            <a:r>
              <a:rPr lang="en-IN" sz="1600" dirty="0" smtClean="0"/>
              <a:t>Database that may be used for this purpose include PDS, NREGA, RSBY, Passport etc.</a:t>
            </a:r>
          </a:p>
          <a:p>
            <a:r>
              <a:rPr lang="en-IN" sz="2000" dirty="0" smtClean="0"/>
              <a:t>Demographic data capture</a:t>
            </a:r>
          </a:p>
          <a:p>
            <a:pPr lvl="1"/>
            <a:r>
              <a:rPr lang="en-IN" sz="1600" dirty="0" smtClean="0"/>
              <a:t>Textual data entry of the resident based on supportive documents like Proof of Identification/Address (POI/POA)</a:t>
            </a:r>
          </a:p>
          <a:p>
            <a:r>
              <a:rPr lang="en-IN" sz="2000" dirty="0" smtClean="0"/>
              <a:t>Basic Transliteration</a:t>
            </a:r>
          </a:p>
          <a:p>
            <a:pPr lvl="1"/>
            <a:r>
              <a:rPr lang="en-IN" sz="1600" dirty="0" smtClean="0"/>
              <a:t>Conversion of demographic data from English to any Indian official language supported </a:t>
            </a:r>
          </a:p>
          <a:p>
            <a:pPr lvl="1"/>
            <a:r>
              <a:rPr lang="en-IN" sz="1600" dirty="0" smtClean="0"/>
              <a:t>Language to be converted into is selected as a process of client configuration</a:t>
            </a:r>
          </a:p>
          <a:p>
            <a:r>
              <a:rPr lang="en-IN" sz="2000" dirty="0" smtClean="0"/>
              <a:t>Pin code to Region Code mapping</a:t>
            </a:r>
          </a:p>
          <a:p>
            <a:pPr lvl="1"/>
            <a:r>
              <a:rPr lang="en-IN" sz="1600" dirty="0" smtClean="0"/>
              <a:t>Supports client with master data file to enable correct mapping from pin code to state, district &amp; Village/Town/City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CE7E0-E5EA-4D01-BC11-016F28FE9DE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Enrolment Client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08576"/>
          </a:xfrm>
        </p:spPr>
        <p:txBody>
          <a:bodyPr>
            <a:normAutofit/>
          </a:bodyPr>
          <a:lstStyle/>
          <a:p>
            <a:r>
              <a:rPr lang="en-IN" sz="2000" dirty="0" smtClean="0"/>
              <a:t>Local Data Validation</a:t>
            </a:r>
          </a:p>
          <a:p>
            <a:pPr lvl="1"/>
            <a:r>
              <a:rPr lang="en-IN" sz="1600" dirty="0" smtClean="0"/>
              <a:t>Data validation based on business rules on date of birth, address &amp; relationship</a:t>
            </a:r>
            <a:endParaRPr lang="en-IN" sz="2000" dirty="0" smtClean="0"/>
          </a:p>
          <a:p>
            <a:r>
              <a:rPr lang="en-IN" sz="2000" dirty="0" smtClean="0"/>
              <a:t>Biometric data capture &amp; quality check</a:t>
            </a:r>
          </a:p>
          <a:p>
            <a:pPr lvl="1"/>
            <a:r>
              <a:rPr lang="en-IN" sz="1600" dirty="0" smtClean="0"/>
              <a:t>Integration with biometric devices to capture Face, IRIS, and Fingerprint</a:t>
            </a:r>
          </a:p>
          <a:p>
            <a:pPr lvl="1"/>
            <a:r>
              <a:rPr lang="en-IN" sz="1600" dirty="0" smtClean="0"/>
              <a:t>Vendor neutral quality check to meet quality criteria set by UIDAI</a:t>
            </a:r>
          </a:p>
          <a:p>
            <a:r>
              <a:rPr lang="en-IN" sz="2000" dirty="0" smtClean="0"/>
              <a:t>Enrolment Receipt and Acknowledgement Form</a:t>
            </a:r>
          </a:p>
          <a:p>
            <a:pPr lvl="1"/>
            <a:r>
              <a:rPr lang="en-IN" sz="1600" dirty="0" smtClean="0"/>
              <a:t>Provide resident an enrolment receipt with an enrolment receipt number, date/time &amp; details of data capture</a:t>
            </a:r>
          </a:p>
          <a:p>
            <a:pPr lvl="1"/>
            <a:r>
              <a:rPr lang="en-US" sz="1600" dirty="0" smtClean="0"/>
              <a:t>Provide operator a copy of the acknowledgement form signed by resident</a:t>
            </a:r>
            <a:endParaRPr lang="en-IN" sz="1600" dirty="0" smtClean="0"/>
          </a:p>
          <a:p>
            <a:r>
              <a:rPr lang="en-IN" sz="2000" dirty="0" smtClean="0"/>
              <a:t>Secure data storage and data upload</a:t>
            </a:r>
          </a:p>
          <a:p>
            <a:pPr lvl="1"/>
            <a:r>
              <a:rPr lang="en-IN" sz="1600" dirty="0" smtClean="0"/>
              <a:t>Secure transfer of data from enrolment client to CIDR through an offline device like memory stick/ optical storage</a:t>
            </a:r>
          </a:p>
          <a:p>
            <a:r>
              <a:rPr lang="en-US" sz="2000" dirty="0" smtClean="0"/>
              <a:t>Automatic Sync with Server</a:t>
            </a:r>
            <a:endParaRPr lang="en-IN" sz="2000" dirty="0" smtClean="0"/>
          </a:p>
          <a:p>
            <a:pPr lvl="1"/>
            <a:r>
              <a:rPr lang="en-IN" sz="1600" dirty="0" smtClean="0"/>
              <a:t>Auto delete of enrolment data at client through online communication with CIDR</a:t>
            </a:r>
          </a:p>
          <a:p>
            <a:pPr lvl="1"/>
            <a:r>
              <a:rPr lang="en-US" sz="1600" dirty="0" smtClean="0"/>
              <a:t>Automatic master data and software updates</a:t>
            </a:r>
            <a:endParaRPr lang="en-IN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CE7E0-E5EA-4D01-BC11-016F28FE9DE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16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816"/>
            <a:ext cx="8229600" cy="4940347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Aaadhaar Enrollment Station – Sneak Preview</a:t>
            </a:r>
          </a:p>
          <a:p>
            <a:r>
              <a:rPr lang="en-US" dirty="0" smtClean="0"/>
              <a:t>Unveiling </a:t>
            </a:r>
            <a:r>
              <a:rPr lang="en-US" smtClean="0"/>
              <a:t>the Aaadhaar </a:t>
            </a:r>
            <a:r>
              <a:rPr lang="en-US" dirty="0" smtClean="0"/>
              <a:t>Enrollment Client Software</a:t>
            </a:r>
          </a:p>
          <a:p>
            <a:r>
              <a:rPr lang="en-US" dirty="0" err="1" smtClean="0"/>
              <a:t>Aaadhar</a:t>
            </a:r>
            <a:r>
              <a:rPr lang="en-US" dirty="0" smtClean="0"/>
              <a:t> Authentication Overview</a:t>
            </a:r>
          </a:p>
          <a:p>
            <a:r>
              <a:rPr lang="en-US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785938"/>
            <a:ext cx="7772400" cy="2143125"/>
          </a:xfrm>
        </p:spPr>
        <p:txBody>
          <a:bodyPr/>
          <a:lstStyle/>
          <a:p>
            <a:pPr eaLnBrk="1" hangingPunct="1"/>
            <a:r>
              <a:rPr lang="en-US" dirty="0" smtClean="0"/>
              <a:t>Aadhaar Authentication Overview</a:t>
            </a:r>
            <a:endParaRPr lang="en-IN" dirty="0" smtClean="0"/>
          </a:p>
        </p:txBody>
      </p:sp>
      <p:sp>
        <p:nvSpPr>
          <p:cNvPr id="1229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IN" dirty="0" smtClean="0">
                <a:solidFill>
                  <a:srgbClr val="898989"/>
                </a:solidFill>
              </a:rPr>
              <a:t>Product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9B61F8-D0E9-49B0-8896-D874C84AB7E8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000" t="10667" r="30476" b="5371"/>
          <a:stretch>
            <a:fillRect/>
          </a:stretch>
        </p:blipFill>
        <p:spPr bwMode="auto">
          <a:xfrm>
            <a:off x="300446" y="731520"/>
            <a:ext cx="3474768" cy="48593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/>
          <p:nvPr/>
        </p:nvSpPr>
        <p:spPr>
          <a:xfrm>
            <a:off x="3247057" y="1598694"/>
            <a:ext cx="57847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Aadhaar Authentication </a:t>
            </a:r>
          </a:p>
          <a:p>
            <a:pPr algn="ctr"/>
            <a:r>
              <a:rPr lang="en-US" sz="4400" dirty="0" smtClean="0">
                <a:latin typeface="+mj-lt"/>
              </a:rPr>
              <a:t>Overview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AADAAR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Answers the question:</a:t>
            </a:r>
          </a:p>
          <a:p>
            <a:pPr algn="ctr">
              <a:buNone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69" y="3429000"/>
            <a:ext cx="8688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“Is resident the person he/she claims to be”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AADAAR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Authentication(Auth) is a service provided by UIDAI.</a:t>
            </a:r>
          </a:p>
          <a:p>
            <a:r>
              <a:rPr lang="en-US" sz="2800" dirty="0" smtClean="0"/>
              <a:t>Authentication Service establishes identity of residents. (authenticates) </a:t>
            </a:r>
          </a:p>
          <a:p>
            <a:r>
              <a:rPr lang="en-US" sz="2800" dirty="0" smtClean="0"/>
              <a:t>Enrollment is a prerequisite for Authenticating residents. i.e. Auth Service authenticates only  enrolled residents.</a:t>
            </a:r>
          </a:p>
          <a:p>
            <a:r>
              <a:rPr lang="en-US" sz="2800" dirty="0" smtClean="0"/>
              <a:t>AADAAR Auth Service is online service..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Authentication is a service offered by UID.</a:t>
            </a:r>
          </a:p>
          <a:p>
            <a:r>
              <a:rPr lang="en-US" dirty="0" smtClean="0"/>
              <a:t>Authentication service will be used by various Authenticators.</a:t>
            </a:r>
          </a:p>
          <a:p>
            <a:r>
              <a:rPr lang="en-US" dirty="0" smtClean="0"/>
              <a:t>Authentication Systems will be implemented according to UIDAI specifications by </a:t>
            </a:r>
          </a:p>
          <a:p>
            <a:pPr lvl="1"/>
            <a:r>
              <a:rPr lang="en-US" sz="2400" dirty="0" smtClean="0"/>
              <a:t>Authenticators.</a:t>
            </a:r>
          </a:p>
          <a:p>
            <a:pPr lvl="1"/>
            <a:r>
              <a:rPr lang="en-US" sz="2400" dirty="0" smtClean="0"/>
              <a:t>Terminal device vendors.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6200" y="1143000"/>
            <a:ext cx="1104900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Authentication Flow</a:t>
            </a:r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3657600" y="1143000"/>
            <a:ext cx="1371600" cy="4876800"/>
            <a:chOff x="4191000" y="990600"/>
            <a:chExt cx="1371600" cy="4876800"/>
          </a:xfrm>
        </p:grpSpPr>
        <p:sp>
          <p:nvSpPr>
            <p:cNvPr id="26" name="Rounded Rectangle 25"/>
            <p:cNvSpPr/>
            <p:nvPr/>
          </p:nvSpPr>
          <p:spPr>
            <a:xfrm>
              <a:off x="4191000" y="990600"/>
              <a:ext cx="1371600" cy="487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0" y="2686050"/>
              <a:ext cx="1143000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0"/>
          <p:cNvGrpSpPr/>
          <p:nvPr/>
        </p:nvGrpSpPr>
        <p:grpSpPr>
          <a:xfrm>
            <a:off x="7419974" y="1143000"/>
            <a:ext cx="1495426" cy="4876800"/>
            <a:chOff x="7115174" y="1143000"/>
            <a:chExt cx="1495426" cy="4876800"/>
          </a:xfrm>
        </p:grpSpPr>
        <p:sp>
          <p:nvSpPr>
            <p:cNvPr id="29" name="Rounded Rectangle 28"/>
            <p:cNvSpPr/>
            <p:nvPr/>
          </p:nvSpPr>
          <p:spPr>
            <a:xfrm>
              <a:off x="7115174" y="1143000"/>
              <a:ext cx="1495425" cy="487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15175" y="2552700"/>
              <a:ext cx="1495425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"/>
          <p:cNvGrpSpPr/>
          <p:nvPr/>
        </p:nvGrpSpPr>
        <p:grpSpPr>
          <a:xfrm>
            <a:off x="1219200" y="1447800"/>
            <a:ext cx="2438400" cy="584775"/>
            <a:chOff x="1981200" y="2133600"/>
            <a:chExt cx="2438400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2057400" y="2133600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 pitchFamily="18" charset="0"/>
                </a:rPr>
                <a:t>Requests a Service</a:t>
              </a:r>
            </a:p>
            <a:p>
              <a:r>
                <a:rPr lang="en-US" sz="1600" dirty="0" smtClean="0">
                  <a:latin typeface="Cambria" pitchFamily="18" charset="0"/>
                </a:rPr>
                <a:t>from service provider</a:t>
              </a:r>
              <a:endParaRPr lang="en-US" sz="1600" dirty="0">
                <a:latin typeface="Cambria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981200" y="2436812"/>
              <a:ext cx="2286000" cy="1588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"/>
          <p:cNvGrpSpPr/>
          <p:nvPr/>
        </p:nvGrpSpPr>
        <p:grpSpPr>
          <a:xfrm>
            <a:off x="1219200" y="2209800"/>
            <a:ext cx="2590800" cy="830997"/>
            <a:chOff x="1981200" y="2057400"/>
            <a:chExt cx="2590800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2209800" y="20574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 pitchFamily="18" charset="0"/>
                </a:rPr>
                <a:t>Needs to Verify Identify</a:t>
              </a:r>
            </a:p>
            <a:p>
              <a:r>
                <a:rPr lang="en-US" sz="1600" dirty="0" smtClean="0">
                  <a:latin typeface="Cambria" pitchFamily="18" charset="0"/>
                </a:rPr>
                <a:t>Requests for Auth Information</a:t>
              </a:r>
              <a:endParaRPr lang="en-US" sz="1600" dirty="0">
                <a:latin typeface="Cambria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981200" y="2362200"/>
              <a:ext cx="2286000" cy="1588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4"/>
          <p:cNvGrpSpPr/>
          <p:nvPr/>
        </p:nvGrpSpPr>
        <p:grpSpPr>
          <a:xfrm>
            <a:off x="1219200" y="3124200"/>
            <a:ext cx="2362200" cy="830997"/>
            <a:chOff x="1905000" y="2057400"/>
            <a:chExt cx="2362200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1905000" y="20574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 pitchFamily="18" charset="0"/>
                </a:rPr>
                <a:t>Resident provides UID # and other auth  information</a:t>
              </a:r>
              <a:endParaRPr lang="en-US" sz="1600" dirty="0">
                <a:latin typeface="Cambria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981200" y="2362200"/>
              <a:ext cx="2286000" cy="1588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7"/>
          <p:cNvGrpSpPr/>
          <p:nvPr/>
        </p:nvGrpSpPr>
        <p:grpSpPr>
          <a:xfrm>
            <a:off x="5029200" y="3055203"/>
            <a:ext cx="2362200" cy="830997"/>
            <a:chOff x="1905000" y="2057400"/>
            <a:chExt cx="2362200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1905000" y="20574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 pitchFamily="18" charset="0"/>
                </a:rPr>
                <a:t>Authenticator Requests for Auth Services from UIDAI</a:t>
              </a:r>
              <a:endParaRPr lang="en-US" sz="1600" dirty="0">
                <a:latin typeface="Cambria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981200" y="2362200"/>
              <a:ext cx="1905000" cy="1588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1"/>
          <p:cNvGrpSpPr/>
          <p:nvPr/>
        </p:nvGrpSpPr>
        <p:grpSpPr>
          <a:xfrm>
            <a:off x="5029200" y="4180582"/>
            <a:ext cx="2590800" cy="1077218"/>
            <a:chOff x="1981200" y="2083713"/>
            <a:chExt cx="2590800" cy="1077218"/>
          </a:xfrm>
        </p:grpSpPr>
        <p:sp>
          <p:nvSpPr>
            <p:cNvPr id="23" name="TextBox 22"/>
            <p:cNvSpPr txBox="1"/>
            <p:nvPr/>
          </p:nvSpPr>
          <p:spPr>
            <a:xfrm>
              <a:off x="2209800" y="2083713"/>
              <a:ext cx="2362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 pitchFamily="18" charset="0"/>
                </a:rPr>
                <a:t>UIDAI Verifies the information Provided and replies with Verification</a:t>
              </a:r>
              <a:endParaRPr lang="en-US" sz="1600" dirty="0">
                <a:latin typeface="Cambria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981200" y="2362200"/>
              <a:ext cx="2286000" cy="1588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4"/>
          <p:cNvGrpSpPr/>
          <p:nvPr/>
        </p:nvGrpSpPr>
        <p:grpSpPr>
          <a:xfrm>
            <a:off x="1219200" y="4419600"/>
            <a:ext cx="2590800" cy="830997"/>
            <a:chOff x="1981200" y="2133600"/>
            <a:chExt cx="2590800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2209800" y="21336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 pitchFamily="18" charset="0"/>
                </a:rPr>
                <a:t>Requested Service is delivered post authentication</a:t>
              </a:r>
              <a:endParaRPr lang="en-US" sz="1600" dirty="0">
                <a:latin typeface="Cambria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981200" y="2436812"/>
              <a:ext cx="2286000" cy="1588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Levels-of-Authentication-New.gif"/>
          <p:cNvPicPr>
            <a:picLocks noChangeAspect="1"/>
          </p:cNvPicPr>
          <p:nvPr/>
        </p:nvPicPr>
        <p:blipFill>
          <a:blip r:embed="rId4" cstate="print"/>
          <a:srcRect l="22456" t="50303" r="74801" b="39081"/>
          <a:stretch>
            <a:fillRect/>
          </a:stretch>
        </p:blipFill>
        <p:spPr>
          <a:xfrm>
            <a:off x="304800" y="2628900"/>
            <a:ext cx="546894" cy="148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32" name="Rectangle 31"/>
          <p:cNvSpPr/>
          <p:nvPr/>
        </p:nvSpPr>
        <p:spPr>
          <a:xfrm>
            <a:off x="49715" y="1371600"/>
            <a:ext cx="11627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Resident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16214" y="1219200"/>
            <a:ext cx="15343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AADHAAR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Auth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System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51797" y="1295400"/>
            <a:ext cx="1453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Authenticator</a:t>
            </a:r>
          </a:p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Agency</a:t>
            </a:r>
          </a:p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AUA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Authentication-Technology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7388" y="1638300"/>
            <a:ext cx="52292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Auth Station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228600" y="4572000"/>
            <a:ext cx="3352800" cy="1962150"/>
            <a:chOff x="4953000" y="4114800"/>
            <a:chExt cx="3352800" cy="1962150"/>
          </a:xfrm>
        </p:grpSpPr>
        <p:pic>
          <p:nvPicPr>
            <p:cNvPr id="7170" name="Picture 2" descr="http://fingerprintscanners.files.wordpress.com/2010/06/finger-print2.jpg"/>
            <p:cNvPicPr>
              <a:picLocks noChangeAspect="1" noChangeArrowheads="1"/>
            </p:cNvPicPr>
            <p:nvPr/>
          </p:nvPicPr>
          <p:blipFill>
            <a:blip r:embed="rId2" cstate="print"/>
            <a:srcRect r="26000" b="41143"/>
            <a:stretch>
              <a:fillRect/>
            </a:stretch>
          </p:blipFill>
          <p:spPr bwMode="auto">
            <a:xfrm>
              <a:off x="5486400" y="4114800"/>
              <a:ext cx="2819400" cy="196215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953000" y="4114800"/>
              <a:ext cx="1736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Arial Black" pitchFamily="34" charset="0"/>
                </a:rPr>
                <a:t>Finger Print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Arial Black" pitchFamily="34" charset="0"/>
                </a:rPr>
                <a:t>Scanner</a:t>
              </a: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4572000" y="4724400"/>
            <a:ext cx="2381250" cy="1828800"/>
            <a:chOff x="0" y="4572000"/>
            <a:chExt cx="2381250" cy="1828800"/>
          </a:xfrm>
        </p:grpSpPr>
        <p:pic>
          <p:nvPicPr>
            <p:cNvPr id="5" name="Picture 4" descr="Lenovo-Ideapad-Y650-Top-View.jpg"/>
            <p:cNvPicPr>
              <a:picLocks noChangeAspect="1"/>
            </p:cNvPicPr>
            <p:nvPr/>
          </p:nvPicPr>
          <p:blipFill>
            <a:blip r:embed="rId3" cstate="print"/>
            <a:srcRect b="26012"/>
            <a:stretch>
              <a:fillRect/>
            </a:stretch>
          </p:blipFill>
          <p:spPr>
            <a:xfrm>
              <a:off x="0" y="4572000"/>
              <a:ext cx="2381250" cy="1828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94400" y="5879068"/>
              <a:ext cx="982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Arial Black" pitchFamily="34" charset="0"/>
                </a:rPr>
                <a:t>laptop</a:t>
              </a:r>
            </a:p>
          </p:txBody>
        </p:sp>
      </p:grpSp>
      <p:pic>
        <p:nvPicPr>
          <p:cNvPr id="7172" name="Picture 4" descr="http://www.medianama.com/wp-content/uploads/2009/08/geoamida-simp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1905000" cy="1866900"/>
          </a:xfrm>
          <a:prstGeom prst="rect">
            <a:avLst/>
          </a:prstGeom>
          <a:noFill/>
        </p:spPr>
      </p:pic>
      <p:pic>
        <p:nvPicPr>
          <p:cNvPr id="7174" name="Picture 6" descr="http://www.shopkami.com/images/stories/Cell-Phone-V770/Cell-Phone-V770-8.jpg"/>
          <p:cNvPicPr>
            <a:picLocks noChangeAspect="1" noChangeArrowheads="1"/>
          </p:cNvPicPr>
          <p:nvPr/>
        </p:nvPicPr>
        <p:blipFill>
          <a:blip r:embed="rId5" cstate="print"/>
          <a:srcRect l="38400" b="27684"/>
          <a:stretch>
            <a:fillRect/>
          </a:stretch>
        </p:blipFill>
        <p:spPr bwMode="auto">
          <a:xfrm>
            <a:off x="3416776" y="1428736"/>
            <a:ext cx="2933700" cy="2438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500562" y="3105834"/>
            <a:ext cx="33650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 Black" pitchFamily="34" charset="0"/>
              </a:rPr>
              <a:t>Mobile phone with Finger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 Black" pitchFamily="34" charset="0"/>
              </a:rPr>
              <a:t>Print Scanner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1992868"/>
            <a:ext cx="190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 Black" pitchFamily="34" charset="0"/>
              </a:rPr>
              <a:t>POS Terminal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API </a:t>
            </a:r>
            <a:r>
              <a:rPr lang="en-US" dirty="0" err="1" smtClean="0"/>
              <a:t>Protocl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 is a Stateless service over HTTPS with mutual SSL authentication </a:t>
            </a:r>
          </a:p>
          <a:p>
            <a:r>
              <a:rPr lang="en-US" dirty="0" smtClean="0"/>
              <a:t>Encryption of data at the time of capture </a:t>
            </a:r>
          </a:p>
          <a:p>
            <a:r>
              <a:rPr lang="en-US" dirty="0" smtClean="0"/>
              <a:t>Auth Combination of allowed along with UID are</a:t>
            </a:r>
          </a:p>
          <a:p>
            <a:pPr lvl="1"/>
            <a:r>
              <a:rPr lang="en-US" dirty="0" smtClean="0"/>
              <a:t>Biometric</a:t>
            </a:r>
          </a:p>
          <a:p>
            <a:pPr lvl="1"/>
            <a:r>
              <a:rPr lang="en-US" dirty="0" smtClean="0"/>
              <a:t>Demographic </a:t>
            </a:r>
          </a:p>
          <a:p>
            <a:pPr lvl="1"/>
            <a:r>
              <a:rPr lang="en-US" dirty="0" smtClean="0"/>
              <a:t>As well as PIN/DPIN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used for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400" b="1" u="sng" dirty="0" smtClean="0"/>
              <a:t>Public  Devices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Not Registered with UID </a:t>
            </a:r>
          </a:p>
          <a:p>
            <a:r>
              <a:rPr lang="en-US" sz="2400" dirty="0" smtClean="0"/>
              <a:t>Uses software based security methods recommended by UIDAI</a:t>
            </a:r>
          </a:p>
          <a:p>
            <a:pPr>
              <a:buNone/>
            </a:pPr>
            <a:r>
              <a:rPr lang="en-US" sz="2400" b="1" u="sng" dirty="0" smtClean="0"/>
              <a:t>Examples:</a:t>
            </a:r>
          </a:p>
          <a:p>
            <a:r>
              <a:rPr lang="en-US" sz="2400" dirty="0" smtClean="0"/>
              <a:t>Personal computers </a:t>
            </a:r>
          </a:p>
          <a:p>
            <a:r>
              <a:rPr lang="en-US" sz="2400" dirty="0" smtClean="0"/>
              <a:t>Shared computers</a:t>
            </a:r>
          </a:p>
          <a:p>
            <a:r>
              <a:rPr lang="en-US" sz="2400" dirty="0" smtClean="0"/>
              <a:t>Devices on secure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2400" b="1" u="sng" dirty="0" smtClean="0"/>
              <a:t>Managed Devices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Registered with UID </a:t>
            </a:r>
          </a:p>
          <a:p>
            <a:r>
              <a:rPr lang="en-US" sz="2400" dirty="0" smtClean="0"/>
              <a:t>Managed with keys from UID and AUA.</a:t>
            </a:r>
          </a:p>
          <a:p>
            <a:r>
              <a:rPr lang="en-US" sz="2400" dirty="0" smtClean="0"/>
              <a:t>Implements UIDAI terminal security specs</a:t>
            </a:r>
          </a:p>
          <a:p>
            <a:pPr>
              <a:buNone/>
            </a:pPr>
            <a:r>
              <a:rPr lang="en-US" sz="2400" b="1" u="sng" dirty="0" smtClean="0"/>
              <a:t>Examples:</a:t>
            </a:r>
          </a:p>
          <a:p>
            <a:r>
              <a:rPr lang="en-US" sz="2400" dirty="0" smtClean="0"/>
              <a:t>Mobiles</a:t>
            </a:r>
          </a:p>
          <a:p>
            <a:r>
              <a:rPr lang="en-US" sz="2400" dirty="0" smtClean="0"/>
              <a:t>Registered POS Terminals</a:t>
            </a:r>
          </a:p>
          <a:p>
            <a:r>
              <a:rPr lang="en-US" sz="2400" dirty="0" smtClean="0"/>
              <a:t>PC/mobiles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Enrollment Station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Objective</a:t>
            </a:r>
          </a:p>
          <a:p>
            <a:pPr lvl="1"/>
            <a:r>
              <a:rPr lang="en-US" sz="2400" b="1" dirty="0" smtClean="0"/>
              <a:t>Create a test bed to evolve best practices.</a:t>
            </a:r>
          </a:p>
          <a:p>
            <a:pPr lvl="1"/>
            <a:r>
              <a:rPr lang="en-US" sz="2400" b="1" dirty="0" smtClean="0"/>
              <a:t>Output- Model Enrollment Station Specifications.</a:t>
            </a:r>
          </a:p>
          <a:p>
            <a:pPr lvl="1"/>
            <a:r>
              <a:rPr lang="en-US" sz="2400" b="1" dirty="0" smtClean="0"/>
              <a:t>Evolve designs for various enrollment requirements.</a:t>
            </a:r>
          </a:p>
          <a:p>
            <a:pPr lvl="1"/>
            <a:r>
              <a:rPr lang="en-US" sz="2400" b="1" dirty="0" smtClean="0"/>
              <a:t>Evolve Efficiency Improvements-</a:t>
            </a:r>
          </a:p>
          <a:p>
            <a:pPr lvl="2"/>
            <a:r>
              <a:rPr lang="en-US" sz="2000" dirty="0" smtClean="0"/>
              <a:t>Standardizing Components</a:t>
            </a:r>
          </a:p>
          <a:p>
            <a:pPr lvl="2"/>
            <a:r>
              <a:rPr lang="en-US" sz="2000" dirty="0" smtClean="0"/>
              <a:t>Layout, Ergonomics, Environmental Conditions</a:t>
            </a:r>
          </a:p>
          <a:p>
            <a:pPr lvl="2"/>
            <a:r>
              <a:rPr lang="en-US" sz="2000" dirty="0" smtClean="0"/>
              <a:t>Power Requirements.</a:t>
            </a:r>
          </a:p>
          <a:p>
            <a:pPr lvl="1"/>
            <a:r>
              <a:rPr lang="en-US" sz="2400" b="1" dirty="0" smtClean="0"/>
              <a:t>Improving Mobility – Through a exclusively designed Kit</a:t>
            </a:r>
            <a:endParaRPr lang="en-US" sz="2400" dirty="0" smtClean="0"/>
          </a:p>
          <a:p>
            <a:pPr lvl="2"/>
            <a:r>
              <a:rPr lang="en-US" sz="2000" dirty="0" smtClean="0"/>
              <a:t>Optimized Packaging leading to Ready to Ship branded casing- Ready for Unpack Or In Box Operation</a:t>
            </a:r>
          </a:p>
          <a:p>
            <a:pPr lvl="2"/>
            <a:r>
              <a:rPr lang="en-US" sz="2000" dirty="0" smtClean="0"/>
              <a:t>Improvements to suite different requirements.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Authentication using Public Devices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UID will provide Auth Client Library for packaging and encrypting auth data block.</a:t>
            </a:r>
          </a:p>
          <a:p>
            <a:r>
              <a:rPr lang="en-US" dirty="0" smtClean="0"/>
              <a:t>Digitally signed UIDAI public key will be provided. </a:t>
            </a:r>
          </a:p>
          <a:p>
            <a:r>
              <a:rPr lang="en-US" dirty="0" smtClean="0"/>
              <a:t>Data block is encrypted using session key using  AES-128 algorithm. Session key is encrypted with UID public key.</a:t>
            </a:r>
          </a:p>
          <a:p>
            <a:r>
              <a:rPr lang="en-US" dirty="0" smtClean="0"/>
              <a:t>For public devices, use </a:t>
            </a:r>
            <a:r>
              <a:rPr lang="en-US" smtClean="0"/>
              <a:t>of OTP </a:t>
            </a:r>
            <a:r>
              <a:rPr lang="en-US" dirty="0" smtClean="0"/>
              <a:t>recommended.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Questions.</a:t>
            </a:r>
          </a:p>
          <a:p>
            <a:r>
              <a:rPr lang="en-US" dirty="0" smtClean="0"/>
              <a:t>Look out for AADHAAR Auth specification,</a:t>
            </a:r>
          </a:p>
          <a:p>
            <a:pPr>
              <a:buNone/>
            </a:pPr>
            <a:r>
              <a:rPr lang="en-US" dirty="0" smtClean="0"/>
              <a:t>UID developer Website</a:t>
            </a:r>
          </a:p>
          <a:p>
            <a:r>
              <a:rPr lang="en-US" dirty="0" smtClean="0"/>
              <a:t>Partner with UID to develop Applications and participate in Pilots.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of a Enrollment Station</a:t>
            </a:r>
          </a:p>
          <a:p>
            <a:pPr lvl="1"/>
            <a:r>
              <a:rPr lang="en-US" dirty="0" smtClean="0"/>
              <a:t>Appropriately lit room </a:t>
            </a:r>
          </a:p>
          <a:p>
            <a:pPr lvl="1"/>
            <a:r>
              <a:rPr lang="en-US" dirty="0" smtClean="0"/>
              <a:t>A Table( minimum of 2’x3’)</a:t>
            </a:r>
          </a:p>
          <a:p>
            <a:pPr lvl="1"/>
            <a:r>
              <a:rPr lang="en-US" dirty="0" smtClean="0"/>
              <a:t>Regulated Power supply(minimum of 4 power outlets)</a:t>
            </a:r>
          </a:p>
          <a:p>
            <a:pPr lvl="1"/>
            <a:r>
              <a:rPr lang="en-US" dirty="0" smtClean="0"/>
              <a:t>Seating for resident and officer and assistant.</a:t>
            </a:r>
          </a:p>
          <a:p>
            <a:pPr lvl="1"/>
            <a:r>
              <a:rPr lang="en-US" dirty="0" smtClean="0"/>
              <a:t>Seating for Waiting residents.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Set up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Components of Enrollment station</a:t>
            </a:r>
          </a:p>
          <a:p>
            <a:pPr lvl="1"/>
            <a:r>
              <a:rPr lang="en-US" dirty="0" smtClean="0"/>
              <a:t>PC (laptop, Desktop),</a:t>
            </a:r>
          </a:p>
          <a:p>
            <a:pPr lvl="1"/>
            <a:r>
              <a:rPr lang="en-US" dirty="0" smtClean="0"/>
              <a:t>Camera for Face photograph.</a:t>
            </a:r>
          </a:p>
          <a:p>
            <a:pPr lvl="1"/>
            <a:r>
              <a:rPr lang="en-US" dirty="0" smtClean="0"/>
              <a:t>Fingerprint Slab scanner</a:t>
            </a:r>
          </a:p>
          <a:p>
            <a:pPr lvl="1"/>
            <a:r>
              <a:rPr lang="en-US" dirty="0" smtClean="0"/>
              <a:t>Iris Camera</a:t>
            </a:r>
          </a:p>
          <a:p>
            <a:pPr lvl="1"/>
            <a:r>
              <a:rPr lang="en-US" dirty="0" err="1" smtClean="0"/>
              <a:t>Laserjet</a:t>
            </a:r>
            <a:r>
              <a:rPr lang="en-US" dirty="0" smtClean="0"/>
              <a:t> Printer</a:t>
            </a:r>
          </a:p>
          <a:p>
            <a:pPr lvl="1"/>
            <a:r>
              <a:rPr lang="en-US" dirty="0" smtClean="0"/>
              <a:t>Additional Monitor</a:t>
            </a:r>
          </a:p>
          <a:p>
            <a:pPr lvl="1"/>
            <a:r>
              <a:rPr lang="en-US" dirty="0" smtClean="0"/>
              <a:t>Light source for Face.</a:t>
            </a:r>
          </a:p>
          <a:p>
            <a:pPr lvl="1"/>
            <a:r>
              <a:rPr lang="en-US" dirty="0" smtClean="0"/>
              <a:t>White Screen for backdrop.</a:t>
            </a:r>
          </a:p>
          <a:p>
            <a:pPr lvl="1"/>
            <a:r>
              <a:rPr lang="en-US" dirty="0" smtClean="0"/>
              <a:t>A Carry Case (Preferable)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/>
          <a:srcRect l="35905" t="16537" r="9048" b="9181"/>
          <a:stretch>
            <a:fillRect/>
          </a:stretch>
        </p:blipFill>
        <p:spPr bwMode="auto">
          <a:xfrm>
            <a:off x="783778" y="32661"/>
            <a:ext cx="7550332" cy="636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l="29524" t="16537" r="13809" b="9333"/>
          <a:stretch>
            <a:fillRect/>
          </a:stretch>
        </p:blipFill>
        <p:spPr bwMode="auto">
          <a:xfrm>
            <a:off x="685800" y="0"/>
            <a:ext cx="777240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Devices Layout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:\2009-10\Scanned\2222\UID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600200"/>
            <a:ext cx="6419850" cy="4664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25180" y="3120489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Officer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6276" y="4284617"/>
            <a:ext cx="166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Resident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811"/>
            <a:ext cx="8229600" cy="1143000"/>
          </a:xfrm>
        </p:spPr>
        <p:txBody>
          <a:bodyPr/>
          <a:lstStyle/>
          <a:p>
            <a:r>
              <a:rPr lang="en-US" dirty="0" smtClean="0"/>
              <a:t>Enrollment Devices Layout -II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nalSetup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70765" y="1104106"/>
            <a:ext cx="5602469" cy="4649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563" y="2828102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Officer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34632" y="5753893"/>
            <a:ext cx="166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Resident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Session 4 Ganga.pptx</Template>
  <TotalTime>11295</TotalTime>
  <Words>1064</Words>
  <Application>Microsoft Office PowerPoint</Application>
  <PresentationFormat>On-screen Show (4:3)</PresentationFormat>
  <Paragraphs>237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2_Custom Design</vt:lpstr>
      <vt:lpstr>Enrollment to Authentication Client and Station Overview UIDAI</vt:lpstr>
      <vt:lpstr>Agenda</vt:lpstr>
      <vt:lpstr>Model Enrollment Station Objectives</vt:lpstr>
      <vt:lpstr>Station Overview</vt:lpstr>
      <vt:lpstr>Enrollment Set up Overview</vt:lpstr>
      <vt:lpstr>Slide 6</vt:lpstr>
      <vt:lpstr>Slide 7</vt:lpstr>
      <vt:lpstr>Enrollment Devices Layout - I</vt:lpstr>
      <vt:lpstr>Enrollment Devices Layout -II</vt:lpstr>
      <vt:lpstr>Enrollment Kit Highlights</vt:lpstr>
      <vt:lpstr>Future Work</vt:lpstr>
      <vt:lpstr>Enrollment Kit- Preview</vt:lpstr>
      <vt:lpstr>Enrollment Client Overview</vt:lpstr>
      <vt:lpstr>Aadhaar Enrolment Client Software</vt:lpstr>
      <vt:lpstr>Enrolment Client Software</vt:lpstr>
      <vt:lpstr>Product Lifecycle</vt:lpstr>
      <vt:lpstr>Enrolment Process</vt:lpstr>
      <vt:lpstr>Enrolment Client Features</vt:lpstr>
      <vt:lpstr>Enrolment Client Features</vt:lpstr>
      <vt:lpstr>Aadhaar Authentication Overview</vt:lpstr>
      <vt:lpstr>Slide 21</vt:lpstr>
      <vt:lpstr>AADAAR Authentication</vt:lpstr>
      <vt:lpstr>AADAAR Authentication</vt:lpstr>
      <vt:lpstr>Authentication</vt:lpstr>
      <vt:lpstr>Authentication Flow</vt:lpstr>
      <vt:lpstr>Authentication-Technology View</vt:lpstr>
      <vt:lpstr>Components of Auth Station</vt:lpstr>
      <vt:lpstr>Authentication API Protocl</vt:lpstr>
      <vt:lpstr>Devices used for Authentication</vt:lpstr>
      <vt:lpstr>Authentication using Public Devices</vt:lpstr>
      <vt:lpstr>Next Steps</vt:lpstr>
      <vt:lpstr>Thank You</vt:lpstr>
    </vt:vector>
  </TitlesOfParts>
  <Company>Mashruwala Investments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Multi-Modal Biometrics  for  One Billion People</dc:title>
  <dc:creator>Raj Mashruwala</dc:creator>
  <cp:lastModifiedBy>Subha</cp:lastModifiedBy>
  <cp:revision>38</cp:revision>
  <dcterms:created xsi:type="dcterms:W3CDTF">2010-07-25T14:35:46Z</dcterms:created>
  <dcterms:modified xsi:type="dcterms:W3CDTF">2010-08-06T10:10:58Z</dcterms:modified>
</cp:coreProperties>
</file>